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76" r:id="rId3"/>
    <p:sldId id="291" r:id="rId4"/>
    <p:sldId id="278" r:id="rId5"/>
    <p:sldId id="279" r:id="rId6"/>
    <p:sldId id="298" r:id="rId7"/>
    <p:sldId id="299" r:id="rId8"/>
    <p:sldId id="300" r:id="rId9"/>
    <p:sldId id="301" r:id="rId10"/>
    <p:sldId id="302" r:id="rId11"/>
    <p:sldId id="306" r:id="rId12"/>
    <p:sldId id="303" r:id="rId13"/>
    <p:sldId id="304" r:id="rId14"/>
    <p:sldId id="305" r:id="rId15"/>
    <p:sldId id="271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60" d="100"/>
          <a:sy n="60" d="100"/>
        </p:scale>
        <p:origin x="-1758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10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5076056" cy="2448272"/>
          </a:xfrm>
        </p:spPr>
        <p:txBody>
          <a:bodyPr>
            <a:noAutofit/>
          </a:bodyPr>
          <a:lstStyle/>
          <a:p>
            <a:r>
              <a:rPr lang="ru-RU" dirty="0" smtClean="0"/>
              <a:t>Тема №4</a:t>
            </a:r>
            <a:br>
              <a:rPr lang="ru-RU" dirty="0" smtClean="0"/>
            </a:br>
            <a:r>
              <a:rPr lang="ru-RU" dirty="0" smtClean="0"/>
              <a:t>Ответственность за коррупционные преступления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780928"/>
            <a:ext cx="8964488" cy="4077072"/>
          </a:xfrm>
        </p:spPr>
        <p:txBody>
          <a:bodyPr>
            <a:normAutofit fontScale="47500" lnSpcReduction="20000"/>
          </a:bodyPr>
          <a:lstStyle/>
          <a:p>
            <a:pPr marL="360363" lvl="0" indent="-360363">
              <a:lnSpc>
                <a:spcPct val="150000"/>
              </a:lnSpc>
              <a:buNone/>
            </a:pPr>
            <a:r>
              <a:rPr lang="ru-RU" dirty="0" smtClean="0"/>
              <a:t>		</a:t>
            </a:r>
            <a:r>
              <a:rPr lang="ru-RU" sz="7200" dirty="0" smtClean="0"/>
              <a:t>    План лекции:</a:t>
            </a:r>
          </a:p>
          <a:p>
            <a:pPr marL="360363" lvl="0" indent="-360363">
              <a:buFont typeface="+mj-lt"/>
              <a:buAutoNum type="arabicPeriod"/>
            </a:pPr>
            <a:r>
              <a:rPr lang="ru-RU" sz="7200" dirty="0" smtClean="0"/>
              <a:t>Понятие и состав преступления.</a:t>
            </a:r>
          </a:p>
          <a:p>
            <a:pPr marL="360363" lvl="0" indent="-360363">
              <a:buFont typeface="+mj-lt"/>
              <a:buAutoNum type="arabicPeriod"/>
            </a:pPr>
            <a:r>
              <a:rPr lang="ru-RU" sz="7200" dirty="0" smtClean="0"/>
              <a:t>Должностные коррупционные преступления. </a:t>
            </a:r>
          </a:p>
          <a:p>
            <a:pPr marL="360363" lvl="0" indent="-360363">
              <a:buFont typeface="+mj-lt"/>
              <a:buAutoNum type="arabicPeriod"/>
            </a:pPr>
            <a:r>
              <a:rPr lang="ru-RU" sz="7200" dirty="0" smtClean="0"/>
              <a:t>Экономические коррупционные преступления</a:t>
            </a:r>
            <a:r>
              <a:rPr lang="ru-RU" sz="7200" dirty="0" smtClean="0"/>
              <a:t>.</a:t>
            </a:r>
            <a:endParaRPr lang="ru-RU" sz="7200" dirty="0" smtClean="0"/>
          </a:p>
          <a:p>
            <a:pPr marL="360363" lvl="0" indent="-360363">
              <a:buFont typeface="+mj-lt"/>
              <a:buAutoNum type="arabicPeriod"/>
            </a:pPr>
            <a:r>
              <a:rPr lang="ru-RU" sz="7200" dirty="0" smtClean="0"/>
              <a:t>Иные преступления коррупционной направленности.</a:t>
            </a:r>
          </a:p>
        </p:txBody>
      </p:sp>
      <p:pic>
        <p:nvPicPr>
          <p:cNvPr id="4" name="Picture 2" descr="E:\ГМУП\Уголовное право\лекции и ПЗ\картинки по УП\2dee8f0eac7a230aedab2de4bcc7858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35773" y="0"/>
            <a:ext cx="4108227" cy="28529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172400" y="476672"/>
            <a:ext cx="576064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Преступления, относящиеся к перечню без дополнительных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Ст.200.5 Подкуп работника контрактной службы, контрактного управляющего, члена комиссии по осуществлению закупок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Ст.201.1 Злоупотребление полномочиями при выполнении государственного оборонного заказа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204 Коммерческий подкуп.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204.1 Посредничество в коммерческом подкупе.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Преступления, относящиеся к перечню без дополнительных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204.2 Мелкий коммерческий подкуп.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289 Незаконное участие в предпринимательской деятельности. 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290 Получение взятки.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291 Дача взятки.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291.1 Посредничество во взяточничестве.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291.2 Мелкое взяточничество.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Преступления, относящиеся к перечню без дополнительных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141.1 Нарушение порядка финансирования избирательной кампании кандидата, избирательного объединения, деятельности инициативной группы по проведению референдума, иной группы участников референдума.</a:t>
            </a:r>
          </a:p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184 Оказание противоправного влияния на результат официального спортивного соревнования или зрелищного коммерческого конкурса.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Преступления, относящиеся к перечню без дополнительных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229.1 Контрабанда наркотических средств, психотропных веществ, их прекурсоров или аналогов, </a:t>
            </a: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растений, содержащих наркотические средства, психотропные вещества или их </a:t>
            </a:r>
            <a:r>
              <a:rPr lang="ru-RU" sz="3600" dirty="0" err="1" smtClean="0">
                <a:solidFill>
                  <a:schemeClr val="bg1">
                    <a:lumMod val="50000"/>
                  </a:schemeClr>
                </a:solidFill>
              </a:rPr>
              <a:t>прекурсоры</a:t>
            </a: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, либо их частей, содержащих наркотические средства, психотропные вещества или их </a:t>
            </a:r>
            <a:r>
              <a:rPr lang="ru-RU" sz="3600" dirty="0" err="1" smtClean="0">
                <a:solidFill>
                  <a:schemeClr val="bg1">
                    <a:lumMod val="50000"/>
                  </a:schemeClr>
                </a:solidFill>
              </a:rPr>
              <a:t>прекурсоры</a:t>
            </a: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, инструментов или оборудования, находящихся под специальным контролем и используемых для изготовления наркотических средств или психотропных веществ </a:t>
            </a:r>
            <a:r>
              <a:rPr lang="ru-RU" sz="3600" dirty="0" smtClean="0"/>
              <a:t>(п. «б» ч. 2: деяние, совершенное должностным лицом с использованием своего служебного положения).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Преступления, относящиеся к перечню без дополнительных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Font typeface="Wingdings" pitchFamily="2" charset="2"/>
              <a:buChar char="ü"/>
            </a:pPr>
            <a:r>
              <a:rPr lang="ru-RU" sz="3600" dirty="0" smtClean="0"/>
              <a:t>ст. 226.1 Контрабанда сильнодействующих, ядовитых, отравляющих, взрывчатых, радиоактивных веществ, радиационных источников, ядерных материалов, огнестрельного оружия или его основных частей, взрывных устройств, боеприпасов, оружия массового поражения, </a:t>
            </a:r>
            <a:r>
              <a:rPr lang="ru-RU" sz="3600" dirty="0" smtClean="0">
                <a:solidFill>
                  <a:schemeClr val="bg1">
                    <a:lumMod val="50000"/>
                  </a:schemeClr>
                </a:solidFill>
              </a:rPr>
              <a:t>средств его доставки, иного вооружения, иной военной техники, а также материалов и оборудования, которые могут быть использованы при создании оружия массового поражения, средств его доставки, иного вооружения, иной военной техники, а равно стратегически важных товаров и ресурсов или культурных ценностей либо особо ценных диких животных и водных биологических ресурсов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(п. «а» ч. 2: деяние, совершенное должностным лицом с использованием своего служебного положения).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58924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3600" dirty="0" smtClean="0"/>
              <a:t>Что такое преступление вообще?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Что такое состав преступления?</a:t>
            </a:r>
          </a:p>
          <a:p>
            <a:pPr marL="514350" indent="-514350">
              <a:buAutoNum type="arabicPeriod"/>
            </a:pPr>
            <a:r>
              <a:rPr lang="ru-RU" sz="3600" dirty="0" smtClean="0"/>
              <a:t>Признак состава и элемент состава – что больше?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3600" dirty="0" smtClean="0"/>
              <a:t>Как называются элементы состава?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3600" dirty="0" smtClean="0"/>
              <a:t>Что такое объект преступления?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sz="3600" dirty="0" smtClean="0"/>
              <a:t>Что есть объективная сторона преступления?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5892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Какой состав – материальный?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Что такое субъективная сторона?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Субъект преступления – кто это?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Что такое специальный субъект?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Кем был принят перечень преступлений коррупционной направленности?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ru-RU" sz="3600" dirty="0" smtClean="0"/>
              <a:t> Сколько он содержит однозначно коррупционных преступлений?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Преступление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(уголовное правонарушение)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12776"/>
            <a:ext cx="8712968" cy="54452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– это </a:t>
            </a:r>
            <a:r>
              <a:rPr lang="ru-RU" u="sng" dirty="0" smtClean="0"/>
              <a:t>виновно совершенное лицом общественно опасное деяние, запрещенное Уголовным кодексом РФ под угрозой наказания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Признаки преступления:</a:t>
            </a:r>
          </a:p>
          <a:p>
            <a:pPr marL="514350" indent="-514350">
              <a:buNone/>
            </a:pPr>
            <a:r>
              <a:rPr lang="ru-RU" dirty="0" smtClean="0"/>
              <a:t>1) признак деяния,</a:t>
            </a:r>
          </a:p>
          <a:p>
            <a:pPr marL="514350" indent="-514350">
              <a:buNone/>
            </a:pPr>
            <a:r>
              <a:rPr lang="ru-RU" dirty="0" smtClean="0"/>
              <a:t>2) общественная опасность,</a:t>
            </a:r>
          </a:p>
          <a:p>
            <a:pPr>
              <a:buNone/>
            </a:pPr>
            <a:r>
              <a:rPr lang="ru-RU" dirty="0" smtClean="0"/>
              <a:t>3) противозаконность,</a:t>
            </a:r>
          </a:p>
          <a:p>
            <a:pPr>
              <a:buNone/>
            </a:pPr>
            <a:r>
              <a:rPr lang="ru-RU" dirty="0" smtClean="0"/>
              <a:t>4) наказуемость,</a:t>
            </a:r>
          </a:p>
          <a:p>
            <a:pPr>
              <a:buNone/>
            </a:pPr>
            <a:r>
              <a:rPr lang="ru-RU" dirty="0" smtClean="0"/>
              <a:t>5) виновность,</a:t>
            </a:r>
          </a:p>
          <a:p>
            <a:pPr>
              <a:buNone/>
            </a:pPr>
            <a:r>
              <a:rPr lang="ru-RU" dirty="0" smtClean="0"/>
              <a:t>6) признак личности.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Уголовного кодекса РФ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части:                      Общая    и    Особенная</a:t>
            </a:r>
          </a:p>
          <a:p>
            <a:pPr marL="514350" indent="-514350">
              <a:buAutoNum type="arabicParenR"/>
            </a:pPr>
            <a:r>
              <a:rPr lang="ru-RU" dirty="0" smtClean="0"/>
              <a:t>разделы:                  </a:t>
            </a:r>
            <a:r>
              <a:rPr lang="en-US" dirty="0" smtClean="0"/>
              <a:t>I – VI      +      VII – XII</a:t>
            </a:r>
            <a:r>
              <a:rPr lang="ru-RU" dirty="0" smtClean="0"/>
              <a:t>  </a:t>
            </a:r>
          </a:p>
          <a:p>
            <a:pPr marL="514350" indent="-514350">
              <a:buAutoNum type="arabicParenR"/>
            </a:pPr>
            <a:r>
              <a:rPr lang="ru-RU" dirty="0" smtClean="0"/>
              <a:t>главы:</a:t>
            </a:r>
            <a:r>
              <a:rPr lang="en-US" dirty="0" smtClean="0"/>
              <a:t>                    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sz="3000" dirty="0" smtClean="0"/>
              <a:t>1 – 15</a:t>
            </a:r>
            <a:r>
              <a:rPr lang="ru-RU" sz="3000" dirty="0" smtClean="0"/>
              <a:t>.2   +      16 – 34</a:t>
            </a:r>
          </a:p>
          <a:p>
            <a:pPr marL="514350" indent="-514350">
              <a:buAutoNum type="arabicParenR"/>
            </a:pPr>
            <a:r>
              <a:rPr lang="ru-RU" dirty="0" smtClean="0"/>
              <a:t>статьи:                    </a:t>
            </a:r>
            <a:r>
              <a:rPr lang="ru-RU" sz="2800" dirty="0" smtClean="0"/>
              <a:t>1 – 104.5   +     105 - 361</a:t>
            </a:r>
          </a:p>
          <a:p>
            <a:pPr marL="514350" indent="-514350">
              <a:buAutoNum type="arabicParenR"/>
            </a:pPr>
            <a:r>
              <a:rPr lang="ru-RU" dirty="0" smtClean="0"/>
              <a:t>(части статей)        ……………………………….     </a:t>
            </a:r>
          </a:p>
          <a:p>
            <a:pPr marL="514350" indent="-514350">
              <a:buNone/>
            </a:pPr>
            <a:r>
              <a:rPr lang="ru-RU" dirty="0" smtClean="0"/>
              <a:t>          (пункты)</a:t>
            </a:r>
          </a:p>
          <a:p>
            <a:pPr marL="514350" indent="-514350" algn="r">
              <a:buNone/>
            </a:pPr>
            <a:r>
              <a:rPr lang="ru-RU" dirty="0" smtClean="0"/>
              <a:t>диспозиция + санкция</a:t>
            </a:r>
          </a:p>
          <a:p>
            <a:pPr marL="514350" indent="-514350" algn="ctr">
              <a:buNone/>
            </a:pPr>
            <a:r>
              <a:rPr lang="ru-RU" dirty="0" smtClean="0"/>
              <a:t>                          (пункты)</a:t>
            </a:r>
          </a:p>
          <a:p>
            <a:pPr marL="514350" indent="-514350" algn="ctr">
              <a:buNone/>
            </a:pPr>
            <a:r>
              <a:rPr lang="ru-RU" dirty="0" smtClean="0"/>
              <a:t>(примечания)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6084168" y="4365104"/>
            <a:ext cx="504056" cy="5040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7524328" y="4365104"/>
            <a:ext cx="648072" cy="504056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u="sng" dirty="0" smtClean="0"/>
              <a:t>Основание уголовной ответственности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96855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800"/>
              </a:spcBef>
              <a:buNone/>
            </a:pPr>
            <a:r>
              <a:rPr lang="ru-RU" sz="3600" dirty="0" smtClean="0"/>
              <a:t>совершение деяния, содержащего признаки состава преступления.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ru-RU" sz="3600" b="1" dirty="0" smtClean="0"/>
              <a:t>Состав преступления </a:t>
            </a:r>
            <a:r>
              <a:rPr lang="ru-RU" sz="3600" dirty="0" smtClean="0"/>
              <a:t>– система </a:t>
            </a:r>
            <a:r>
              <a:rPr lang="ru-RU" sz="3600" u="sng" dirty="0" smtClean="0"/>
              <a:t>признаков</a:t>
            </a:r>
            <a:r>
              <a:rPr lang="ru-RU" sz="3600" dirty="0" smtClean="0"/>
              <a:t>, характеризующих конкретное деяние как разновидность преступления.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ru-RU" sz="3600" dirty="0" smtClean="0"/>
              <a:t>Группа признаков образует </a:t>
            </a:r>
            <a:r>
              <a:rPr lang="ru-RU" sz="3600" u="sng" dirty="0" smtClean="0"/>
              <a:t>элемент</a:t>
            </a:r>
            <a:r>
              <a:rPr lang="ru-RU" sz="3600" dirty="0" smtClean="0"/>
              <a:t> состава.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ru-RU" dirty="0" smtClean="0"/>
              <a:t>4 элемента состава преступления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/>
          </a:bodyPr>
          <a:lstStyle/>
          <a:p>
            <a:pPr marL="360363" lvl="0" indent="-360363">
              <a:buFont typeface="+mj-lt"/>
              <a:buAutoNum type="arabicPeriod"/>
            </a:pPr>
            <a:r>
              <a:rPr lang="ru-RU" sz="3400" u="sng" dirty="0" smtClean="0"/>
              <a:t>Объект</a:t>
            </a:r>
            <a:r>
              <a:rPr lang="ru-RU" sz="3400" dirty="0" smtClean="0"/>
              <a:t> преступления – охраняемые законом общественные отношения (структура Особенной части УК РФ ).</a:t>
            </a:r>
          </a:p>
          <a:p>
            <a:pPr marL="360363" lvl="0" indent="-360363">
              <a:buFont typeface="+mj-lt"/>
              <a:buAutoNum type="arabicPeriod"/>
            </a:pPr>
            <a:r>
              <a:rPr lang="ru-RU" sz="3400" u="sng" dirty="0" smtClean="0"/>
              <a:t>Объективная сторона </a:t>
            </a:r>
            <a:r>
              <a:rPr lang="ru-RU" sz="3400" dirty="0" smtClean="0"/>
              <a:t>преступления – внешнее проявление преступного деяния.</a:t>
            </a:r>
          </a:p>
          <a:p>
            <a:pPr marL="360363" indent="-360363">
              <a:buFont typeface="+mj-lt"/>
              <a:buAutoNum type="arabicPeriod"/>
            </a:pPr>
            <a:r>
              <a:rPr lang="ru-RU" sz="3400" u="sng" dirty="0" smtClean="0"/>
              <a:t>Субъективная сторона </a:t>
            </a:r>
            <a:r>
              <a:rPr lang="ru-RU" sz="3400" dirty="0" smtClean="0"/>
              <a:t>преступления – внутреннее проявление преступного деяния.</a:t>
            </a:r>
          </a:p>
          <a:p>
            <a:pPr marL="360363" lvl="0" indent="-360363">
              <a:buFont typeface="+mj-lt"/>
              <a:buAutoNum type="arabicPeriod"/>
            </a:pPr>
            <a:r>
              <a:rPr lang="ru-RU" sz="3400" u="sng" dirty="0" smtClean="0"/>
              <a:t>Субъект</a:t>
            </a:r>
            <a:r>
              <a:rPr lang="ru-RU" sz="3400" dirty="0" smtClean="0"/>
              <a:t> преступления – лицо, совершившее преступление.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-10000" contrast="40000"/>
          </a:blip>
          <a:srcRect l="17066" t="18160" r="16267" b="8761"/>
          <a:stretch>
            <a:fillRect/>
          </a:stretch>
        </p:blipFill>
        <p:spPr bwMode="auto">
          <a:xfrm>
            <a:off x="0" y="332656"/>
            <a:ext cx="9144000" cy="6264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lum bright="-20000" contrast="40000"/>
          </a:blip>
          <a:srcRect l="7609" t="8080" r="19593" b="4561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Перечень №23: Преступления коррупционной направленности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686800" cy="53732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К ним относятся противоправные деяния, имеющие все следующие признаки:</a:t>
            </a:r>
          </a:p>
          <a:p>
            <a:pPr>
              <a:spcBef>
                <a:spcPts val="0"/>
              </a:spcBef>
            </a:pPr>
            <a:r>
              <a:rPr lang="ru-RU" sz="3600" dirty="0" smtClean="0"/>
              <a:t>наличие надлежащих субъектов уголовно наказуемого деяния, к которым относятся должностные лица, указанные в примечаниях к ст. 285 УК РФ, лица,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выполняющие управленческие функции в коммерческой или иной организации, указанные в примечаниях к ст. 201 УК РФ;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Перечень №23: Преступления коррупционной направленности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686800" cy="5373216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связь деяния со служебным положением субъекта, отступлением от его прямых прав и обязанностей;</a:t>
            </a:r>
          </a:p>
          <a:p>
            <a:pPr>
              <a:spcBef>
                <a:spcPts val="0"/>
              </a:spcBef>
            </a:pPr>
            <a:r>
              <a:rPr lang="ru-RU" sz="3600" dirty="0" smtClean="0"/>
              <a:t>обязательное наличие у субъекта корыстного мотива (деяние связано </a:t>
            </a:r>
          </a:p>
          <a:p>
            <a:pPr>
              <a:spcBef>
                <a:spcPts val="0"/>
              </a:spcBef>
              <a:buNone/>
            </a:pPr>
            <a:r>
              <a:rPr lang="ru-RU" sz="3600" dirty="0" smtClean="0"/>
              <a:t>	с получением им имущественных прав и выгод для себя или для третьих лиц);</a:t>
            </a:r>
          </a:p>
          <a:p>
            <a:r>
              <a:rPr lang="ru-RU" sz="3600" dirty="0" smtClean="0"/>
              <a:t>совершение преступления только с прямым умыслом.</a:t>
            </a:r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11521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Перечень №23: Преступления коррупционной направленности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4784"/>
            <a:ext cx="8686800" cy="5373216"/>
          </a:xfrm>
        </p:spPr>
        <p:txBody>
          <a:bodyPr>
            <a:normAutofit fontScale="85000" lnSpcReduction="10000"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3600" dirty="0" smtClean="0"/>
              <a:t>включает списки:</a:t>
            </a:r>
          </a:p>
          <a:p>
            <a:pPr marL="361950" indent="-361950">
              <a:lnSpc>
                <a:spcPct val="110000"/>
              </a:lnSpc>
              <a:spcBef>
                <a:spcPts val="0"/>
              </a:spcBef>
              <a:buAutoNum type="arabicParenR"/>
            </a:pPr>
            <a:r>
              <a:rPr lang="ru-RU" sz="3600" dirty="0" smtClean="0"/>
              <a:t>преступлений, относящихся к перечню без дополнительных условий </a:t>
            </a:r>
          </a:p>
          <a:p>
            <a:pPr marL="361950" indent="-3619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(ст. 141.1, 184, 200.5, 201.1, 204, 204.1, 204.2, </a:t>
            </a:r>
          </a:p>
          <a:p>
            <a:pPr marL="361950" indent="-3619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п. "а" ч. 2 ст. 226.1, п. "б" ч. 2 ст. 229.1,</a:t>
            </a:r>
          </a:p>
          <a:p>
            <a:pPr marL="361950" indent="-36195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	ст. 289, 290, 291, 291.1, 291.2);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2) семь списков преступлений, относящихся к перечню при наличии определенных условий;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600" dirty="0" smtClean="0"/>
              <a:t>3) преступлений, которые могут способствовать совершению преступлений коррупционной направленности.</a:t>
            </a:r>
          </a:p>
          <a:p>
            <a:pPr>
              <a:buNone/>
            </a:pPr>
            <a:endParaRPr lang="ru-RU" sz="3600" dirty="0" smtClean="0"/>
          </a:p>
          <a:p>
            <a:pPr marL="360363" lvl="0" indent="-360363">
              <a:buNone/>
            </a:pPr>
            <a:endParaRPr lang="ru-RU" sz="3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686</Words>
  <Application>Microsoft Office PowerPoint</Application>
  <PresentationFormat>Экран (4:3)</PresentationFormat>
  <Paragraphs>85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Тема №4 Ответственность за коррупционные преступления </vt:lpstr>
      <vt:lpstr>Преступление  (уголовное правонарушение)</vt:lpstr>
      <vt:lpstr>Структура Уголовного кодекса РФ</vt:lpstr>
      <vt:lpstr>Основание уголовной ответственности:</vt:lpstr>
      <vt:lpstr>4 элемента состава преступления</vt:lpstr>
      <vt:lpstr>Слайд 6</vt:lpstr>
      <vt:lpstr>Перечень №23: Преступления коррупционной направленности</vt:lpstr>
      <vt:lpstr>Перечень №23: Преступления коррупционной направленности</vt:lpstr>
      <vt:lpstr>Перечень №23: Преступления коррупционной направленности</vt:lpstr>
      <vt:lpstr>Преступления, относящиеся к перечню без дополнительных условий:</vt:lpstr>
      <vt:lpstr>Преступления, относящиеся к перечню без дополнительных условий:</vt:lpstr>
      <vt:lpstr>Преступления, относящиеся к перечню без дополнительных условий:</vt:lpstr>
      <vt:lpstr>Преступления, относящиеся к перечню без дополнительных условий:</vt:lpstr>
      <vt:lpstr>Преступления, относящиеся к перечню без дополнительных условий:</vt:lpstr>
      <vt:lpstr>Вопросы:</vt:lpstr>
      <vt:lpstr>Вопросы: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Уголовное право</dc:title>
  <dc:creator>Владимир</dc:creator>
  <cp:lastModifiedBy>Владимир</cp:lastModifiedBy>
  <cp:revision>104</cp:revision>
  <dcterms:created xsi:type="dcterms:W3CDTF">2017-08-28T20:09:57Z</dcterms:created>
  <dcterms:modified xsi:type="dcterms:W3CDTF">2020-10-13T16:19:39Z</dcterms:modified>
</cp:coreProperties>
</file>